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4" r:id="rId2"/>
    <p:sldId id="344" r:id="rId3"/>
    <p:sldId id="342" r:id="rId4"/>
    <p:sldId id="348" r:id="rId5"/>
    <p:sldId id="353" r:id="rId6"/>
    <p:sldId id="354" r:id="rId7"/>
    <p:sldId id="297" r:id="rId8"/>
    <p:sldId id="343" r:id="rId9"/>
    <p:sldId id="347" r:id="rId10"/>
    <p:sldId id="355" r:id="rId11"/>
    <p:sldId id="358" r:id="rId12"/>
    <p:sldId id="357" r:id="rId13"/>
    <p:sldId id="360" r:id="rId14"/>
    <p:sldId id="359" r:id="rId15"/>
    <p:sldId id="346" r:id="rId16"/>
    <p:sldId id="361" r:id="rId17"/>
    <p:sldId id="349" r:id="rId18"/>
    <p:sldId id="362" r:id="rId19"/>
    <p:sldId id="350" r:id="rId20"/>
    <p:sldId id="351" r:id="rId21"/>
    <p:sldId id="363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FFCCCC"/>
    <a:srgbClr val="FFFF99"/>
    <a:srgbClr val="66FFFF"/>
    <a:srgbClr val="3DB3CB"/>
    <a:srgbClr val="CC6600"/>
    <a:srgbClr val="996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859" autoAdjust="0"/>
  </p:normalViewPr>
  <p:slideViewPr>
    <p:cSldViewPr snapToGrid="0">
      <p:cViewPr varScale="1">
        <p:scale>
          <a:sx n="57" d="100"/>
          <a:sy n="57" d="100"/>
        </p:scale>
        <p:origin x="1176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A33E2-ABEB-4233-87B2-9888E19E6E6B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6BD7-0F4F-4522-8A8A-46B93AA0B4BE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091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6BD7-0F4F-4522-8A8A-46B93AA0B4BE}" type="slidenum">
              <a:rPr lang="es-MX" smtClean="0"/>
              <a:pPr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219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6BD7-0F4F-4522-8A8A-46B93AA0B4BE}" type="slidenum">
              <a:rPr lang="es-MX" smtClean="0"/>
              <a:pPr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547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6BD7-0F4F-4522-8A8A-46B93AA0B4BE}" type="slidenum">
              <a:rPr lang="es-MX" smtClean="0"/>
              <a:pPr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758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6BD7-0F4F-4522-8A8A-46B93AA0B4BE}" type="slidenum">
              <a:rPr lang="es-MX" smtClean="0"/>
              <a:pPr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548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6BD7-0F4F-4522-8A8A-46B93AA0B4BE}" type="slidenum">
              <a:rPr lang="es-MX" smtClean="0"/>
              <a:pPr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187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6BD7-0F4F-4522-8A8A-46B93AA0B4BE}" type="slidenum">
              <a:rPr lang="es-MX" smtClean="0"/>
              <a:pPr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435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80753-C52A-4371-AED3-EA959F493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FC9ADD-DA4E-461E-9921-36F35E28C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0AC1A-29B4-4925-A4A1-B18C6D12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EB6BED-41BB-494E-9C13-AB2A417C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43D546-EA3C-440C-83C0-B55C899E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449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B5A15-9F66-4904-BC90-F4B0E8D9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B543FC7-E965-4A18-9421-2F3004BD5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8C5A90-487A-406F-A519-A430F376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7DD8A1-96C2-48EC-BE25-0B1D8D54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E9CF41-83F5-416A-ABEC-F850D248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747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070B2F-C6FC-473A-803D-A4B0B3353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F07A23E-8FC7-4710-9A76-7F6639DEF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A74943-5CE1-481F-AF0A-CAB1A004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192E9F-EDCB-4C47-9A45-65392A74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654D39-6B56-4D43-A307-7F3F1A40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0154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F3708-C542-42F0-86C9-C95669C6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1EDB75-C739-4EEA-A5FF-467BD835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4A8E94-5143-4D4E-97EB-56B6CE3F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AF1DEF-B0DC-470E-941D-ACC9E047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E2109-12D9-4B34-B28F-23D8A98B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64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DB9F4-B588-4FEF-9CBF-1DACDBF1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1AC5F0-5939-49FF-ABCA-09857CF32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4596BA-92A9-4E16-86A8-A004B0D43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004787-32C9-4335-B98E-98B283FCA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956D25-5D28-44DB-8149-8CFE68FC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535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83C46-66EA-4728-B581-AFA86ACA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84019F-26C5-4C35-95D6-E7BFADA18E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786AF4-C68B-4F72-AA6F-44DBCA9AB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7544AA-149C-4656-A5B5-F058C10E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E7CD96-358E-4A04-8212-B6C6820A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81B735-4A26-4441-AB92-D99A1572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31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6697A-E4E3-42BA-9CE3-0BB812B7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A8E45C-6312-4D7C-BBB1-D2758B05C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06BC29-B4B3-4FA1-AB8E-259B26AD1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6C932C-F477-4074-BF9E-6059F74BA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47AA05-683E-45AC-8250-81F4DF7AF4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4DC28CC-1BE7-45BC-9640-11092367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61F269A-BCDF-4918-BF08-8BB67D49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9B85CDD-51E5-4A5E-976C-ED37CBAD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443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8ACCF-B948-45F8-B39D-F238EFDB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E3D6A3-06E3-4F53-910D-A524BD6D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80E72C-DB9C-4271-99E1-E8A02D27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EC3D69-2807-434B-8D9C-C3C464E7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954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5186B1-B1C2-4AFB-B05B-922B456A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862529D-C173-4C31-B2D8-6976556D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2648CB-39DF-4BB7-A92F-8E8CCEF2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866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2FB42-76A2-41DC-9807-DFAE4E784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827DCD-8297-4E02-B5C1-7AF52687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0C20A5-B9ED-4E60-A252-9A6EDEAD8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BD86CD-9610-4AAC-AE63-57DBC646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5DCCFC-3B74-4314-8305-9B27D54D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E906C4-EB8D-4676-9D1A-091A7636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357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919FA-4280-4396-A813-24925AB3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9B3C38A-2931-4B5C-A0AB-BF05A12CA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04EE5E-5581-4C7E-80E5-329B0735A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CC83B2-6C73-4CD0-AF2E-52C521D9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0A63CA-5A16-4CB3-AA3E-767DBD8F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120281-2629-497E-AED1-80BD5F4D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836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072B2E-159D-4512-8FB5-CD1B3F037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4E1F65-7B09-44CA-896E-13ABD3FC6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9EB51-E5F5-473C-BCB7-8DA8DF459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A1147-D5F1-449D-B648-90FAA34129B8}" type="datetimeFigureOut">
              <a:rPr lang="es-MX" smtClean="0"/>
              <a:pPr/>
              <a:t>12/08/2021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D19290-6AB7-47F0-9938-5CEB2FB1B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E2545A-F92A-4C31-A70E-23A440175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A8E1C-E11D-47CC-AEA5-E16EF7B50AE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701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recruitment/how-gamification-solves-recruitment-challenges-15217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rapnte.educacion.navarra.es/2016/10/04/gamificacion-en-el-aula-mooc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osidad.blogspot.com/2018/06/comienzo-el-mooc-gamificacion-en-el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uskaditecnologia.com/serious-game-camp-2017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chive.org/details/historiaherodoto2_1304_librivox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gameblast.com.br/2017/10/age-of-empires-definitive-edition-adiado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ormacionyrrhh.blogspot.com/2013/09/gamificacion-el-trabajo-como-un-juego.htm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case.me/trust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blog.ncase.me/curse-of-the-chocolate-covered-broccoli-or-emotion-in-learning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s.sussex.ac.uk/tel/2017/03/07/gamification-using-poll-everywheres-segmented-response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mpacta.com.br/blog/2018/01/08/saiba-como-utilizar-a-estrategia-de-gamification-a-favor-do-seu-time-de-venda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vistamagisterioelrecreo.blogspot.com/2017/04/gamificacion-el-aprendizaje-divertid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chnofaq.org/posts/2020/09/how-gamification-can-improve-user-engagemen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ategalloway.net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n para TENDENCIAS DE MERCADOTECN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987187-F476-4B60-BBB8-2B9136868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2675178"/>
            <a:ext cx="3970796" cy="458038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2800" b="1" i="0" u="none" strike="noStrike" dirty="0">
                <a:solidFill>
                  <a:srgbClr val="FF0000"/>
                </a:solidFill>
                <a:effectLst/>
                <a:latin typeface="+mn-lt"/>
              </a:rPr>
              <a:t>Diseño, Gestión y Dirección de Instituciones educativas Innovadoras</a:t>
            </a:r>
            <a:br>
              <a:rPr lang="es-ES" sz="2800" b="1" i="0" u="none" strike="noStrike" dirty="0">
                <a:solidFill>
                  <a:srgbClr val="FF0000"/>
                </a:solidFill>
                <a:effectLst/>
                <a:latin typeface="+mn-lt"/>
              </a:rPr>
            </a:br>
            <a:r>
              <a:rPr lang="es-ES" sz="2800" b="1" i="0" u="none" strike="noStrike" dirty="0">
                <a:solidFill>
                  <a:srgbClr val="FF0000"/>
                </a:solidFill>
                <a:effectLst/>
                <a:latin typeface="+mn-lt"/>
              </a:rPr>
              <a:t>Dra. Ma. Cecilia Mena Pantoja</a:t>
            </a:r>
            <a:br>
              <a:rPr lang="es-ES" sz="2800" b="1" i="0" u="none" strike="noStrike" dirty="0">
                <a:solidFill>
                  <a:srgbClr val="FF0000"/>
                </a:solidFill>
                <a:effectLst/>
                <a:latin typeface="+mn-lt"/>
              </a:rPr>
            </a:br>
            <a:br>
              <a:rPr lang="es-ES" sz="2800" b="1" i="0" u="none" strike="noStrike" dirty="0">
                <a:solidFill>
                  <a:srgbClr val="FF0000"/>
                </a:solidFill>
                <a:effectLst/>
                <a:latin typeface="+mn-lt"/>
              </a:rPr>
            </a:br>
            <a:r>
              <a:rPr lang="es-ES" sz="2800" b="1" i="0" u="none" strike="noStrike" dirty="0">
                <a:solidFill>
                  <a:srgbClr val="FF0000"/>
                </a:solidFill>
                <a:effectLst/>
                <a:latin typeface="+mn-lt"/>
              </a:rPr>
              <a:t>Fernando Martínez</a:t>
            </a:r>
            <a:br>
              <a:rPr lang="es-ES" sz="2800" b="1" i="0" u="none" strike="noStrike" dirty="0">
                <a:solidFill>
                  <a:srgbClr val="FF0000"/>
                </a:solidFill>
                <a:effectLst/>
                <a:latin typeface="+mn-lt"/>
              </a:rPr>
            </a:br>
            <a:r>
              <a:rPr lang="es-ES" sz="2800" b="1" i="0" u="none" strike="noStrike" dirty="0">
                <a:solidFill>
                  <a:srgbClr val="FF0000"/>
                </a:solidFill>
                <a:effectLst/>
                <a:latin typeface="+mn-lt"/>
              </a:rPr>
              <a:t>Joshua Haase</a:t>
            </a:r>
            <a:br>
              <a:rPr lang="es-ES" sz="2800" b="1" i="0" u="none" strike="noStrike" dirty="0">
                <a:solidFill>
                  <a:srgbClr val="FF0000"/>
                </a:solidFill>
                <a:effectLst/>
                <a:latin typeface="+mn-lt"/>
              </a:rPr>
            </a:br>
            <a:r>
              <a:rPr lang="es-ES" sz="2000" b="1" i="0" u="none" strike="noStrike" dirty="0">
                <a:solidFill>
                  <a:srgbClr val="FF0000"/>
                </a:solidFill>
                <a:effectLst/>
                <a:latin typeface="+mn-lt"/>
              </a:rPr>
              <a:t>Agosto 2021</a:t>
            </a:r>
            <a:br>
              <a:rPr lang="es-ES" sz="2800" b="1" dirty="0">
                <a:solidFill>
                  <a:srgbClr val="FF0000"/>
                </a:solidFill>
                <a:effectLst/>
                <a:latin typeface="+mn-lt"/>
              </a:rPr>
            </a:br>
            <a:br>
              <a:rPr lang="es-ES" sz="2800" b="1" dirty="0">
                <a:solidFill>
                  <a:srgbClr val="FF0000"/>
                </a:solidFill>
              </a:rPr>
            </a:b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D1EC6D54-6AB0-4576-BAEF-7C3A65AA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7826"/>
            <a:ext cx="1953227" cy="13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52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animado de un personaje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AD993CA4-659C-45FB-980A-4BC122201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CCA2F8F-4043-4642-AE65-6367D7B90E15}"/>
              </a:ext>
            </a:extLst>
          </p:cNvPr>
          <p:cNvSpPr txBox="1"/>
          <p:nvPr/>
        </p:nvSpPr>
        <p:spPr>
          <a:xfrm>
            <a:off x="3920067" y="544387"/>
            <a:ext cx="8441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/>
                </a:effectLst>
                <a:latin typeface="Viner Hand ITC" panose="03070502030502020203" pitchFamily="66" charset="0"/>
                <a:cs typeface="Times New Roman" panose="02020603050405020304" pitchFamily="18" charset="0"/>
              </a:rPr>
              <a:t>HERRAMIENTA EXPERIENCIAL  </a:t>
            </a:r>
            <a:endParaRPr lang="es-MX" sz="36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510BAC-D174-42EA-B0B5-0A6A6A0CA182}"/>
              </a:ext>
            </a:extLst>
          </p:cNvPr>
          <p:cNvSpPr txBox="1"/>
          <p:nvPr/>
        </p:nvSpPr>
        <p:spPr>
          <a:xfrm>
            <a:off x="5994400" y="1434224"/>
            <a:ext cx="572346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Utilizar todos los sentidos </a:t>
            </a:r>
            <a:r>
              <a:rPr lang="es-ES" sz="2400" b="1" dirty="0">
                <a:solidFill>
                  <a:schemeClr val="bg1"/>
                </a:solidFill>
                <a:ea typeface="Calibri" panose="020F0502020204030204" pitchFamily="34" charset="0"/>
              </a:rPr>
              <a:t>, </a:t>
            </a:r>
            <a:r>
              <a:rPr lang="es-ES" sz="24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es kinestésica</a:t>
            </a:r>
          </a:p>
          <a:p>
            <a:endParaRPr lang="es-ES" sz="24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Regalar una historia a los oídos es una vivencia y de ella emergen los aprendizajes</a:t>
            </a:r>
          </a:p>
          <a:p>
            <a:endParaRPr lang="es-ES" sz="2400" b="1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Proporcionar personalización y la libre expresión. Poder  escoger la experiencia a disfrutar en cuanto a su formato y estética</a:t>
            </a:r>
          </a:p>
          <a:p>
            <a:endParaRPr lang="es-ES" sz="2400" b="1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Generar la sorpresa y el descubrimiento. Preferimos que  nos dejen buscar y explorar a nuestro aire</a:t>
            </a:r>
          </a:p>
          <a:p>
            <a:endParaRPr lang="es-ES" sz="24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24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2400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endParaRPr lang="es-E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1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768C99D-05DD-4327-AB61-8169DB6BA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8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Aplicación&#10;&#10;Descripción generada automáticamente con confianza media">
            <a:extLst>
              <a:ext uri="{FF2B5EF4-FFF2-40B4-BE49-F238E27FC236}">
                <a16:creationId xmlns:a16="http://schemas.microsoft.com/office/drawing/2014/main" id="{6F11B2B6-61D6-458D-95AE-FBAA4A928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17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D2746E1-9FA0-4084-AFBF-926A7C02C2F3}"/>
              </a:ext>
            </a:extLst>
          </p:cNvPr>
          <p:cNvSpPr txBox="1"/>
          <p:nvPr/>
        </p:nvSpPr>
        <p:spPr>
          <a:xfrm>
            <a:off x="4351867" y="5974033"/>
            <a:ext cx="8026400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s-ES" sz="4000" b="1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la revolución de aprender jugando</a:t>
            </a:r>
          </a:p>
        </p:txBody>
      </p:sp>
    </p:spTree>
    <p:extLst>
      <p:ext uri="{BB962C8B-B14F-4D97-AF65-F5344CB8AC3E}">
        <p14:creationId xmlns:p14="http://schemas.microsoft.com/office/powerpoint/2010/main" val="24180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A42ECC0E-B9B0-4649-AF81-0B7A24807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98113"/>
            <a:ext cx="12192000" cy="685800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5DFB7FA5-14AA-49F7-BDDA-1230334CF4CE}"/>
              </a:ext>
            </a:extLst>
          </p:cNvPr>
          <p:cNvSpPr/>
          <p:nvPr/>
        </p:nvSpPr>
        <p:spPr>
          <a:xfrm>
            <a:off x="-1456267" y="-508000"/>
            <a:ext cx="7145867" cy="746411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64B49F8-1CB1-4EAB-B6C4-B44D289B2B44}"/>
              </a:ext>
            </a:extLst>
          </p:cNvPr>
          <p:cNvSpPr txBox="1"/>
          <p:nvPr/>
        </p:nvSpPr>
        <p:spPr>
          <a:xfrm>
            <a:off x="406400" y="561404"/>
            <a:ext cx="4487333" cy="532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Los estudiantes de hoy en día han cambiado</a:t>
            </a:r>
            <a:r>
              <a:rPr lang="es-ES" sz="2000" b="1" dirty="0">
                <a:solidFill>
                  <a:srgbClr val="21252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="1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 están interesados en cualquier otra actividad que no implique estudiar.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dirty="0">
                <a:solidFill>
                  <a:srgbClr val="21252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" sz="2000" b="1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 son capaces de despegarse de su pantalla más de 3 segundos para hablar, y muchos ya dicen que hemos perdido la capacidad de retener información por culpa de la tecnología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dirty="0">
                <a:solidFill>
                  <a:srgbClr val="212529"/>
                </a:solidFill>
                <a:ea typeface="Calibri" panose="020F0502020204030204" pitchFamily="34" charset="0"/>
              </a:rPr>
              <a:t>T</a:t>
            </a:r>
            <a:r>
              <a:rPr lang="es-ES" sz="2000" b="1" dirty="0">
                <a:solidFill>
                  <a:srgbClr val="212529"/>
                </a:solidFill>
                <a:effectLst/>
                <a:ea typeface="Calibri" panose="020F0502020204030204" pitchFamily="34" charset="0"/>
              </a:rPr>
              <a:t>ienen pasión por aprender, pero solo si les interesa el contenido</a:t>
            </a:r>
            <a:endParaRPr lang="es-ES" sz="2000" b="1" dirty="0">
              <a:solidFill>
                <a:srgbClr val="212529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b="1" dirty="0">
                <a:solidFill>
                  <a:srgbClr val="212529"/>
                </a:solidFill>
                <a:ea typeface="Calibri" panose="020F0502020204030204" pitchFamily="34" charset="0"/>
              </a:rPr>
              <a:t>S</a:t>
            </a:r>
            <a:r>
              <a:rPr lang="es-ES" sz="2000" b="1" dirty="0">
                <a:solidFill>
                  <a:srgbClr val="212529"/>
                </a:solidFill>
                <a:effectLst/>
                <a:ea typeface="Calibri" panose="020F0502020204030204" pitchFamily="34" charset="0"/>
              </a:rPr>
              <a:t>i comparamos el tiempo que los jóvenes invierten en videojuegos con las horas de estudio, nos daremos cuenta de que algo está fallando</a:t>
            </a:r>
          </a:p>
        </p:txBody>
      </p:sp>
    </p:spTree>
    <p:extLst>
      <p:ext uri="{BB962C8B-B14F-4D97-AF65-F5344CB8AC3E}">
        <p14:creationId xmlns:p14="http://schemas.microsoft.com/office/powerpoint/2010/main" val="43095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353E4DB0-5F5D-4FC2-9ED5-15F4C1650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92332" y="1970178"/>
            <a:ext cx="5799667" cy="488782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81A2A7-EFFB-4379-A42D-9385C5329232}"/>
              </a:ext>
            </a:extLst>
          </p:cNvPr>
          <p:cNvSpPr txBox="1"/>
          <p:nvPr/>
        </p:nvSpPr>
        <p:spPr>
          <a:xfrm>
            <a:off x="270933" y="154296"/>
            <a:ext cx="117348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263238"/>
                </a:solidFill>
                <a:effectLst/>
                <a:ea typeface="Times New Roman" panose="02020603050405020304" pitchFamily="18" charset="0"/>
              </a:rPr>
              <a:t>¿Qué es más divertido: estudiar la Grecia clásica o luchar contra los ejércitos de tus amigos? ¿Y qué más instructivo: memorizar la cronología de la edad de bronce o vivir cada una de sus etapas en una apasionante partida de Age </a:t>
            </a:r>
            <a:r>
              <a:rPr lang="es-ES" sz="2800" b="1" dirty="0" err="1">
                <a:solidFill>
                  <a:srgbClr val="263238"/>
                </a:solidFill>
                <a:effectLst/>
                <a:ea typeface="Times New Roman" panose="02020603050405020304" pitchFamily="18" charset="0"/>
              </a:rPr>
              <a:t>of</a:t>
            </a:r>
            <a:r>
              <a:rPr lang="es-ES" sz="2800" b="1" dirty="0">
                <a:solidFill>
                  <a:srgbClr val="263238"/>
                </a:solidFill>
                <a:effectLst/>
                <a:ea typeface="Times New Roman" panose="02020603050405020304" pitchFamily="18" charset="0"/>
              </a:rPr>
              <a:t> Empires? </a:t>
            </a:r>
            <a:endParaRPr lang="es-ES" sz="2800" b="1" dirty="0"/>
          </a:p>
        </p:txBody>
      </p:sp>
      <p:pic>
        <p:nvPicPr>
          <p:cNvPr id="12" name="Imagen 1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B711737-9BDA-48CB-BF58-57B4BD44D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" y="1970177"/>
            <a:ext cx="5799667" cy="488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86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4C48793-3572-40EB-87F6-C73F1CC57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26451" r="12308" b="76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1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4046E-C55D-4A0C-A30B-7DFF495D0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001" y="418892"/>
            <a:ext cx="21744135" cy="432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s-ES" altLang="es-ES" sz="20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b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Ejemplo de un posible juego para realizar una tarea aburrida</a:t>
            </a:r>
            <a:endParaRPr kumimoji="0" lang="es-ES" altLang="es-E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E3066-EE1E-46EC-AAA3-04BCFACF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8162"/>
            <a:ext cx="5629836" cy="54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03344F1-9089-4EED-95FA-6120F6B1EFA5}"/>
              </a:ext>
            </a:extLst>
          </p:cNvPr>
          <p:cNvSpPr txBox="1"/>
          <p:nvPr/>
        </p:nvSpPr>
        <p:spPr>
          <a:xfrm>
            <a:off x="86657" y="447244"/>
            <a:ext cx="5595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2400" b="1" i="0" u="none" strike="noStrike" dirty="0">
                <a:effectLst/>
              </a:rPr>
              <a:t>Ejemplo de un posible juego para realizar una tarea aburrida</a:t>
            </a:r>
            <a:endParaRPr lang="es-ES" sz="2400" b="1" dirty="0">
              <a:effectLst/>
            </a:endParaRPr>
          </a:p>
          <a:p>
            <a:br>
              <a:rPr lang="es-ES" sz="2400" b="1" dirty="0"/>
            </a:br>
            <a:endParaRPr lang="es-ES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803913-864F-4910-A557-6A50199B2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37" y="1368162"/>
            <a:ext cx="6562164" cy="342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DB4F63E-FB51-4046-A258-7496C0760CA1}"/>
              </a:ext>
            </a:extLst>
          </p:cNvPr>
          <p:cNvSpPr txBox="1"/>
          <p:nvPr/>
        </p:nvSpPr>
        <p:spPr>
          <a:xfrm>
            <a:off x="6509871" y="464456"/>
            <a:ext cx="5595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0" u="none" strike="noStrike" dirty="0">
                <a:effectLst/>
              </a:rPr>
              <a:t>Si no se diseña el juego alrededor de la diversión, falla.</a:t>
            </a:r>
            <a:endParaRPr lang="es-ES" sz="24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E62F80-9CE5-49F1-A09D-5300F3958419}"/>
              </a:ext>
            </a:extLst>
          </p:cNvPr>
          <p:cNvSpPr txBox="1"/>
          <p:nvPr/>
        </p:nvSpPr>
        <p:spPr>
          <a:xfrm>
            <a:off x="5629836" y="5173571"/>
            <a:ext cx="64755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2400" b="1" i="0" u="none" strike="noStrike" dirty="0">
                <a:effectLst/>
              </a:rPr>
              <a:t>Así se sienten los juegos educativos cuando la diversión no se pone en primer plano (“Curse </a:t>
            </a:r>
            <a:r>
              <a:rPr lang="es-ES" sz="2400" b="1" i="0" u="none" strike="noStrike" dirty="0" err="1">
                <a:effectLst/>
              </a:rPr>
              <a:t>of</a:t>
            </a:r>
            <a:r>
              <a:rPr lang="es-ES" sz="2400" b="1" i="0" u="none" strike="noStrike" dirty="0">
                <a:effectLst/>
              </a:rPr>
              <a:t> </a:t>
            </a:r>
            <a:r>
              <a:rPr lang="es-ES" sz="2400" b="1" i="0" u="none" strike="noStrike" dirty="0" err="1">
                <a:effectLst/>
              </a:rPr>
              <a:t>the</a:t>
            </a:r>
            <a:r>
              <a:rPr lang="es-ES" sz="2400" b="1" i="0" u="none" strike="noStrike" dirty="0">
                <a:effectLst/>
              </a:rPr>
              <a:t> Chocolate-</a:t>
            </a:r>
            <a:r>
              <a:rPr lang="es-ES" sz="2400" b="1" i="0" u="none" strike="noStrike" dirty="0" err="1">
                <a:effectLst/>
              </a:rPr>
              <a:t>Covered</a:t>
            </a:r>
            <a:r>
              <a:rPr lang="es-ES" sz="2400" b="1" i="0" u="none" strike="noStrike" dirty="0">
                <a:effectLst/>
              </a:rPr>
              <a:t> Broccoli (</a:t>
            </a:r>
            <a:r>
              <a:rPr lang="es-ES" sz="2400" b="1" i="0" u="none" strike="noStrike" dirty="0" err="1">
                <a:effectLst/>
              </a:rPr>
              <a:t>or</a:t>
            </a:r>
            <a:r>
              <a:rPr lang="es-ES" sz="2400" b="1" i="0" u="none" strike="noStrike" dirty="0">
                <a:effectLst/>
              </a:rPr>
              <a:t>: </a:t>
            </a:r>
            <a:r>
              <a:rPr lang="es-ES" sz="2400" b="1" i="0" u="none" strike="noStrike" dirty="0" err="1">
                <a:effectLst/>
              </a:rPr>
              <a:t>Emotion</a:t>
            </a:r>
            <a:r>
              <a:rPr lang="es-ES" sz="2400" b="1" i="0" u="none" strike="noStrike" dirty="0">
                <a:effectLst/>
              </a:rPr>
              <a:t> in </a:t>
            </a:r>
            <a:r>
              <a:rPr lang="es-ES" sz="2400" b="1" i="0" u="none" strike="noStrike" dirty="0" err="1">
                <a:effectLst/>
              </a:rPr>
              <a:t>Learning</a:t>
            </a:r>
            <a:r>
              <a:rPr lang="es-ES" sz="2400" b="1" i="0" u="none" strike="noStrike" dirty="0">
                <a:effectLst/>
              </a:rPr>
              <a:t>)” </a:t>
            </a:r>
            <a:r>
              <a:rPr lang="es-ES" sz="2400" b="1" i="0" u="none" strike="noStrike" dirty="0" err="1">
                <a:effectLst/>
              </a:rPr>
              <a:t>n.d</a:t>
            </a:r>
            <a:r>
              <a:rPr lang="es-ES" sz="2400" b="1" i="0" u="none" strike="noStrike" dirty="0">
                <a:effectLst/>
              </a:rPr>
              <a:t>./)</a:t>
            </a:r>
            <a:endParaRPr lang="es-ES" sz="2400" b="1" dirty="0">
              <a:effectLst/>
            </a:endParaRPr>
          </a:p>
          <a:p>
            <a:pPr algn="ctr"/>
            <a:br>
              <a:rPr lang="es-ES" sz="2400" b="1" dirty="0"/>
            </a:b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405120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A5034785-9EC9-4752-B69D-37609C28E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22209" r="16719" b="14150"/>
          <a:stretch/>
        </p:blipFill>
        <p:spPr bwMode="auto">
          <a:xfrm>
            <a:off x="0" y="0"/>
            <a:ext cx="12192000" cy="685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32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CF3895E-4F02-4EB3-B88B-88DA8221A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38B84B-CB40-44AB-B631-1DEC418CF77F}"/>
              </a:ext>
            </a:extLst>
          </p:cNvPr>
          <p:cNvSpPr txBox="1"/>
          <p:nvPr/>
        </p:nvSpPr>
        <p:spPr>
          <a:xfrm>
            <a:off x="0" y="2090172"/>
            <a:ext cx="338666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2400" b="1" i="0" u="none" strike="noStrike" dirty="0">
                <a:effectLst/>
              </a:rPr>
              <a:t>Un buen juego, aumenta lentamente la carga cognitiva del jugador, introduciendo un concepto a la vez</a:t>
            </a:r>
            <a:endParaRPr lang="es-ES" sz="2400" b="1" dirty="0">
              <a:effectLst/>
            </a:endParaRPr>
          </a:p>
          <a:p>
            <a:br>
              <a:rPr lang="es-ES" sz="2400" b="1" dirty="0"/>
            </a:br>
            <a:endParaRPr lang="es-ES" sz="24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28BEC7B-215A-4D97-8114-4BE201BBDBEE}"/>
              </a:ext>
            </a:extLst>
          </p:cNvPr>
          <p:cNvSpPr txBox="1"/>
          <p:nvPr/>
        </p:nvSpPr>
        <p:spPr>
          <a:xfrm>
            <a:off x="6828368" y="1782114"/>
            <a:ext cx="395393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2400" b="1" i="0" u="none" strike="noStrike" dirty="0">
                <a:effectLst/>
              </a:rPr>
              <a:t>Un camino propuesto es enseñar una relación a la vez los conceptos   importantes</a:t>
            </a:r>
            <a:endParaRPr lang="es-ES" sz="240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ES" sz="1800" b="0" i="0" u="sng" strike="noStrike" dirty="0">
                <a:solidFill>
                  <a:srgbClr val="4DD0E1"/>
                </a:solidFill>
                <a:effectLst/>
                <a:latin typeface="Arial" panose="020B0604020202020204" pitchFamily="34" charset="0"/>
                <a:hlinkClick r:id="rId4"/>
              </a:rPr>
              <a:t>Ejemplo cómo organizar un juego para enseñar algo</a:t>
            </a:r>
            <a:endParaRPr lang="es-ES" sz="2400" b="0" dirty="0">
              <a:effectLst/>
            </a:endParaRPr>
          </a:p>
          <a:p>
            <a:br>
              <a:rPr lang="es-ES" sz="2400" dirty="0"/>
            </a:br>
            <a:br>
              <a:rPr lang="es-ES" sz="2400" b="1" dirty="0"/>
            </a:br>
            <a:endParaRPr lang="es-ES" sz="24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00B620-9490-409E-94F7-3493B204F463}"/>
              </a:ext>
            </a:extLst>
          </p:cNvPr>
          <p:cNvSpPr txBox="1"/>
          <p:nvPr/>
        </p:nvSpPr>
        <p:spPr>
          <a:xfrm>
            <a:off x="6235701" y="4059660"/>
            <a:ext cx="47963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2400" b="1" i="0" u="none" strike="noStrike" dirty="0">
                <a:effectLst/>
              </a:rPr>
              <a:t>Hay que tener cuidado en el diseño de las recompensas, porque “una vez que empiezas a dar recompensas, tienes que mantener [a la persona] en el ciclo de recompensas por siempre” (Kohn 1999, 27)</a:t>
            </a:r>
            <a:endParaRPr lang="es-ES" sz="2400" b="1" dirty="0">
              <a:effectLst/>
            </a:endParaRPr>
          </a:p>
          <a:p>
            <a:br>
              <a:rPr lang="es-ES" sz="2400" b="1" dirty="0"/>
            </a:b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8F26E-56FA-4BBC-8915-A781B8D76D52}"/>
              </a:ext>
            </a:extLst>
          </p:cNvPr>
          <p:cNvSpPr txBox="1"/>
          <p:nvPr/>
        </p:nvSpPr>
        <p:spPr>
          <a:xfrm>
            <a:off x="474135" y="4798324"/>
            <a:ext cx="42121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2400" b="1" i="0" u="none" strike="noStrike" dirty="0">
                <a:effectLst/>
              </a:rPr>
              <a:t>Si se espera cambiar el comportamiento a largo plazo, se busca usar los elementos del juego para generar motivación intrínseca (</a:t>
            </a:r>
            <a:r>
              <a:rPr lang="es-ES" sz="2400" b="1" i="0" u="none" strike="noStrike" dirty="0" err="1">
                <a:effectLst/>
              </a:rPr>
              <a:t>Reiners</a:t>
            </a:r>
            <a:r>
              <a:rPr lang="es-ES" sz="2400" b="1" i="0" u="none" strike="noStrike" dirty="0">
                <a:effectLst/>
              </a:rPr>
              <a:t> 2014, 4)</a:t>
            </a:r>
            <a:endParaRPr lang="es-ES" sz="2400" b="1" dirty="0">
              <a:effectLst/>
            </a:endParaRPr>
          </a:p>
          <a:p>
            <a:br>
              <a:rPr lang="es-ES" sz="2400" b="1" dirty="0"/>
            </a:b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4066773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B0487C3-CD00-4F82-AF87-F2D891C77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24427" r="15801" b="1333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28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para gamificac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" r="3110"/>
          <a:stretch/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corde 2"/>
          <p:cNvSpPr/>
          <p:nvPr/>
        </p:nvSpPr>
        <p:spPr>
          <a:xfrm rot="9342269" flipH="1">
            <a:off x="6684834" y="375089"/>
            <a:ext cx="8381506" cy="6796253"/>
          </a:xfrm>
          <a:prstGeom prst="chord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7747766" y="1141725"/>
            <a:ext cx="44005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r>
              <a:rPr lang="es-ES" sz="2400" dirty="0"/>
              <a:t>La</a:t>
            </a:r>
            <a:r>
              <a:rPr lang="es-ES" sz="2400" b="1" dirty="0"/>
              <a:t> L</a:t>
            </a:r>
            <a:r>
              <a:rPr lang="es-ES" sz="2400" b="1" i="0" u="none" strike="noStrike" dirty="0">
                <a:effectLst/>
              </a:rPr>
              <a:t>udificación</a:t>
            </a:r>
            <a:r>
              <a:rPr lang="es-ES" sz="2400" dirty="0"/>
              <a:t> consiste en aplicar </a:t>
            </a:r>
            <a:r>
              <a:rPr lang="es-ES" sz="2400" b="1" dirty="0"/>
              <a:t>conceptos y dinámicas propias del diseño de juegos</a:t>
            </a:r>
            <a:r>
              <a:rPr lang="es-ES" sz="2400" dirty="0"/>
              <a:t> a campos tan diversos. En la  </a:t>
            </a:r>
            <a:r>
              <a:rPr lang="es-ES" sz="2400" b="1" dirty="0"/>
              <a:t>educación,</a:t>
            </a:r>
            <a:r>
              <a:rPr lang="es-ES" sz="2400" dirty="0"/>
              <a:t> el objetivo principal es </a:t>
            </a:r>
            <a:r>
              <a:rPr lang="es-ES" sz="2400" b="1" dirty="0"/>
              <a:t>estimular y hacer más atractiva la interacción del alumno.</a:t>
            </a:r>
            <a:r>
              <a:rPr lang="es-ES" sz="2400" dirty="0"/>
              <a:t> Utiliza la predisposición natural humana hacia la competición y el juego para hacer menos aburridas determinadas tareas y para conectar más emocionalmente con el estudiante.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281941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9D3E62FE-7E2C-4135-AF1E-F74443132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3" t="23876" r="16875" b="1220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5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889A52-B5EC-43B4-9FA0-3786A59E5D37}"/>
              </a:ext>
            </a:extLst>
          </p:cNvPr>
          <p:cNvSpPr txBox="1"/>
          <p:nvPr/>
        </p:nvSpPr>
        <p:spPr>
          <a:xfrm>
            <a:off x="6366935" y="237067"/>
            <a:ext cx="5621867" cy="786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effectLst/>
              </a:rPr>
              <a:t>“Curse of the Chocolate-Covered Broccoli (or: Emotion in Learning).” n.d. Accessed August 8, 2021. </a:t>
            </a:r>
            <a:r>
              <a:rPr lang="en-US" sz="2400" b="1" i="0" u="sng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https://blog.ncase.me/curse-of-the-chocolate-covered-broccoli-or-emotion-in-learning/</a:t>
            </a:r>
            <a:r>
              <a:rPr lang="en-US" sz="2400" b="1" i="0" u="none" strike="noStrike" dirty="0">
                <a:effectLst/>
              </a:rPr>
              <a:t>.</a:t>
            </a:r>
            <a:endParaRPr lang="en-US" sz="2400" b="1" dirty="0">
              <a:effectLst/>
            </a:endParaRPr>
          </a:p>
          <a:p>
            <a:pPr rtl="0">
              <a:spcBef>
                <a:spcPts val="640"/>
              </a:spcBef>
              <a:spcAft>
                <a:spcPts val="0"/>
              </a:spcAft>
            </a:pPr>
            <a:r>
              <a:rPr lang="en-US" sz="2400" b="1" i="0" u="none" strike="noStrike" dirty="0">
                <a:effectLst/>
              </a:rPr>
              <a:t>Kohn, Alfie. 1999. </a:t>
            </a:r>
            <a:r>
              <a:rPr lang="en-US" sz="2400" b="1" i="1" u="none" strike="noStrike" dirty="0">
                <a:effectLst/>
              </a:rPr>
              <a:t>Punished by Rewards: The Trouble with Gold Stars, Incentive Plans, A's, Praise, and Other Bribes</a:t>
            </a:r>
            <a:r>
              <a:rPr lang="en-US" sz="2400" b="1" i="0" u="none" strike="noStrike" dirty="0">
                <a:effectLst/>
              </a:rPr>
              <a:t>. Boston: Houghton Mifflin Co.</a:t>
            </a:r>
            <a:endParaRPr lang="en-US" sz="2400" b="1" dirty="0">
              <a:effectLst/>
            </a:endParaRPr>
          </a:p>
          <a:p>
            <a:pPr rtl="0">
              <a:spcBef>
                <a:spcPts val="640"/>
              </a:spcBef>
              <a:spcAft>
                <a:spcPts val="0"/>
              </a:spcAft>
            </a:pPr>
            <a:r>
              <a:rPr lang="en-US" sz="2400" b="1" i="0" u="none" strike="noStrike" dirty="0" err="1">
                <a:effectLst/>
              </a:rPr>
              <a:t>Reiners</a:t>
            </a:r>
            <a:r>
              <a:rPr lang="en-US" sz="2400" b="1" i="0" u="none" strike="noStrike" dirty="0">
                <a:effectLst/>
              </a:rPr>
              <a:t>, </a:t>
            </a:r>
            <a:r>
              <a:rPr lang="en-US" sz="2400" b="1" i="0" u="none" strike="noStrike" dirty="0" err="1">
                <a:effectLst/>
              </a:rPr>
              <a:t>Torsten</a:t>
            </a:r>
            <a:r>
              <a:rPr lang="en-US" sz="2400" b="1" i="0" u="none" strike="noStrike" dirty="0">
                <a:effectLst/>
              </a:rPr>
              <a:t>. 2014. </a:t>
            </a:r>
            <a:r>
              <a:rPr lang="en-US" sz="2400" b="1" i="1" u="none" strike="noStrike" dirty="0">
                <a:effectLst/>
              </a:rPr>
              <a:t>Gamification in Education and Business</a:t>
            </a:r>
            <a:r>
              <a:rPr lang="en-US" sz="2400" b="1" i="0" u="none" strike="noStrike" dirty="0">
                <a:effectLst/>
              </a:rPr>
              <a:t>. New York: Springer.</a:t>
            </a:r>
            <a:endParaRPr lang="en-US" sz="2400" b="1" dirty="0">
              <a:effectLst/>
            </a:endParaRPr>
          </a:p>
          <a:p>
            <a:pPr rtl="0">
              <a:spcBef>
                <a:spcPts val="640"/>
              </a:spcBef>
              <a:spcAft>
                <a:spcPts val="1200"/>
              </a:spcAft>
            </a:pPr>
            <a:r>
              <a:rPr lang="en-US" sz="2400" b="1" i="0" u="none" strike="noStrike" dirty="0" err="1">
                <a:effectLst/>
              </a:rPr>
              <a:t>Zichermann</a:t>
            </a:r>
            <a:r>
              <a:rPr lang="en-US" sz="2400" b="1" i="0" u="none" strike="noStrike" dirty="0">
                <a:effectLst/>
              </a:rPr>
              <a:t>, Gabe, and Christopher Cunningham. 2011. </a:t>
            </a:r>
            <a:r>
              <a:rPr lang="en-US" sz="2400" b="1" i="1" u="none" strike="noStrike" dirty="0">
                <a:effectLst/>
              </a:rPr>
              <a:t>Gamification by Design: Implementing Game Mechanics in Web and Mobile Apps</a:t>
            </a:r>
            <a:r>
              <a:rPr lang="en-US" sz="2400" b="1" i="0" u="none" strike="noStrike" dirty="0">
                <a:effectLst/>
              </a:rPr>
              <a:t>. 1st. ed. Sebastopol, Calif: O'Reilly Media.</a:t>
            </a:r>
            <a:endParaRPr lang="en-US" sz="2400" b="1" dirty="0">
              <a:effectLst/>
            </a:endParaRPr>
          </a:p>
          <a:p>
            <a:br>
              <a:rPr lang="en-US" sz="2400" b="1" dirty="0"/>
            </a:br>
            <a:endParaRPr lang="es-ES" sz="2400" b="1" dirty="0"/>
          </a:p>
        </p:txBody>
      </p:sp>
      <p:pic>
        <p:nvPicPr>
          <p:cNvPr id="7" name="Imagen 6" descr="Texto&#10;&#10;Descripción generada automáticamente con confianza baja">
            <a:extLst>
              <a:ext uri="{FF2B5EF4-FFF2-40B4-BE49-F238E27FC236}">
                <a16:creationId xmlns:a16="http://schemas.microsoft.com/office/drawing/2014/main" id="{EF50EFFF-17B1-44A3-AD91-D614A8C05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2844799"/>
            <a:ext cx="6096000" cy="4013199"/>
          </a:xfrm>
          <a:prstGeom prst="rect">
            <a:avLst/>
          </a:prstGeom>
        </p:spPr>
      </p:pic>
      <p:sp>
        <p:nvSpPr>
          <p:cNvPr id="10" name="Cuerda 9">
            <a:extLst>
              <a:ext uri="{FF2B5EF4-FFF2-40B4-BE49-F238E27FC236}">
                <a16:creationId xmlns:a16="http://schemas.microsoft.com/office/drawing/2014/main" id="{E940DD0A-C01B-4E67-B8DB-0B874FC70CA0}"/>
              </a:ext>
            </a:extLst>
          </p:cNvPr>
          <p:cNvSpPr/>
          <p:nvPr/>
        </p:nvSpPr>
        <p:spPr>
          <a:xfrm>
            <a:off x="-795865" y="0"/>
            <a:ext cx="10176932" cy="3014133"/>
          </a:xfrm>
          <a:prstGeom prst="chord">
            <a:avLst>
              <a:gd name="adj1" fmla="val 2700000"/>
              <a:gd name="adj2" fmla="val 1942943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latin typeface="Viner Hand ITC" panose="03070502030502020203" pitchFamily="66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294374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n para gamificac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9" b="177"/>
          <a:stretch/>
        </p:blipFill>
        <p:spPr bwMode="auto">
          <a:xfrm>
            <a:off x="8408" y="-21498"/>
            <a:ext cx="121835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orde 2">
            <a:extLst>
              <a:ext uri="{FF2B5EF4-FFF2-40B4-BE49-F238E27FC236}">
                <a16:creationId xmlns:a16="http://schemas.microsoft.com/office/drawing/2014/main" id="{664DFFD2-5045-4B61-8FAF-98811FA06AA4}"/>
              </a:ext>
            </a:extLst>
          </p:cNvPr>
          <p:cNvSpPr/>
          <p:nvPr/>
        </p:nvSpPr>
        <p:spPr>
          <a:xfrm rot="14753766" flipH="1">
            <a:off x="5471437" y="2127687"/>
            <a:ext cx="8381506" cy="6796253"/>
          </a:xfrm>
          <a:prstGeom prst="chord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8443114-2EC2-47BA-9CD4-E6ED2E83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" y="312697"/>
            <a:ext cx="6723877" cy="2842914"/>
          </a:xfrm>
        </p:spPr>
        <p:txBody>
          <a:bodyPr>
            <a:noAutofit/>
          </a:bodyPr>
          <a:lstStyle/>
          <a:p>
            <a:pPr algn="ctr"/>
            <a: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/>
                </a:effectLst>
                <a:latin typeface="Viner Hand ITC" panose="03070502030502020203" pitchFamily="66" charset="0"/>
                <a:ea typeface="Century Gothic" panose="020B0502020202020204" pitchFamily="34" charset="0"/>
                <a:cs typeface="Times New Roman" panose="02020603050405020304" pitchFamily="18" charset="0"/>
              </a:rPr>
              <a:t>Historia</a:t>
            </a:r>
            <a:b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/>
                </a:effectLst>
                <a:latin typeface="Viner Hand ITC" panose="03070502030502020203" pitchFamily="66" charset="0"/>
                <a:ea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/>
                </a:effectLst>
                <a:latin typeface="Viner Hand ITC" panose="03070502030502020203" pitchFamily="66" charset="0"/>
                <a:ea typeface="Century Gothic" panose="020B0502020202020204" pitchFamily="34" charset="0"/>
                <a:cs typeface="Times New Roman" panose="02020603050405020304" pitchFamily="18" charset="0"/>
              </a:rPr>
              <a:t>como herramienta en las empresas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29997" dir="5400000" sy="-100000" algn="bl"/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30F394-64A7-4C68-88AF-7363C7DEB671}"/>
              </a:ext>
            </a:extLst>
          </p:cNvPr>
          <p:cNvSpPr txBox="1"/>
          <p:nvPr/>
        </p:nvSpPr>
        <p:spPr>
          <a:xfrm>
            <a:off x="6688450" y="2489063"/>
            <a:ext cx="51464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El </a:t>
            </a:r>
            <a:r>
              <a:rPr lang="es-ES" sz="2400" b="1" dirty="0">
                <a:solidFill>
                  <a:schemeClr val="tx1"/>
                </a:solidFill>
              </a:rPr>
              <a:t>término </a:t>
            </a:r>
            <a:r>
              <a:rPr lang="es-ES" sz="2400" b="1" dirty="0" err="1">
                <a:solidFill>
                  <a:schemeClr val="tx1"/>
                </a:solidFill>
              </a:rPr>
              <a:t>gamification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dirty="0">
                <a:solidFill>
                  <a:schemeClr val="tx1"/>
                </a:solidFill>
              </a:rPr>
              <a:t>fue acuñado </a:t>
            </a:r>
            <a:r>
              <a:rPr lang="es-ES" sz="2400" b="1" dirty="0">
                <a:solidFill>
                  <a:schemeClr val="tx1"/>
                </a:solidFill>
              </a:rPr>
              <a:t>por Nick </a:t>
            </a:r>
            <a:r>
              <a:rPr lang="es-ES" sz="2400" b="1" dirty="0" err="1">
                <a:solidFill>
                  <a:schemeClr val="tx1"/>
                </a:solidFill>
              </a:rPr>
              <a:t>Pelling</a:t>
            </a:r>
            <a:r>
              <a:rPr lang="es-ES" sz="2400" b="1" dirty="0">
                <a:solidFill>
                  <a:schemeClr val="tx1"/>
                </a:solidFill>
              </a:rPr>
              <a:t> en 2004</a:t>
            </a:r>
            <a:r>
              <a:rPr lang="es-ES" sz="2400" dirty="0">
                <a:solidFill>
                  <a:schemeClr val="tx1"/>
                </a:solidFill>
              </a:rPr>
              <a:t> para su consultora de </a:t>
            </a:r>
            <a:r>
              <a:rPr lang="es-ES" sz="2400" b="1" dirty="0">
                <a:solidFill>
                  <a:schemeClr val="tx1"/>
                </a:solidFill>
              </a:rPr>
              <a:t>gamificación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s-ES" sz="2400" dirty="0">
                <a:solidFill>
                  <a:schemeClr val="tx1"/>
                </a:solidFill>
              </a:rPr>
              <a:t>En 2007 </a:t>
            </a:r>
            <a:r>
              <a:rPr lang="es-ES" sz="2400" b="1" dirty="0" err="1">
                <a:solidFill>
                  <a:schemeClr val="tx1"/>
                </a:solidFill>
              </a:rPr>
              <a:t>Bunchball</a:t>
            </a:r>
            <a:r>
              <a:rPr lang="es-ES" sz="2400" dirty="0">
                <a:solidFill>
                  <a:schemeClr val="tx1"/>
                </a:solidFill>
              </a:rPr>
              <a:t> fue la primera empresa que empezó a ofrecer dinámicas de juego para empresas. </a:t>
            </a:r>
          </a:p>
          <a:p>
            <a:pPr algn="ctr"/>
            <a:r>
              <a:rPr lang="es-ES" sz="2400" dirty="0">
                <a:solidFill>
                  <a:schemeClr val="tx1"/>
                </a:solidFill>
              </a:rPr>
              <a:t>Hoy en día siguen operando a través de Nitro, una de las plataformas más utilizadas a nivel mundial con </a:t>
            </a:r>
            <a:r>
              <a:rPr lang="es-ES" sz="2400" b="1" dirty="0">
                <a:solidFill>
                  <a:schemeClr val="tx1"/>
                </a:solidFill>
              </a:rPr>
              <a:t>más de 70 millones de usuarios y 2.300 millones de acciones mensuales.</a:t>
            </a:r>
            <a:endParaRPr lang="es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4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0361FDA3-AD69-4C8E-957E-A2BBCF9C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361950"/>
            <a:ext cx="12192000" cy="7219950"/>
          </a:xfrm>
          <a:prstGeom prst="rect">
            <a:avLst/>
          </a:prstGeom>
        </p:spPr>
      </p:pic>
      <p:sp>
        <p:nvSpPr>
          <p:cNvPr id="12" name="Nube 11">
            <a:extLst>
              <a:ext uri="{FF2B5EF4-FFF2-40B4-BE49-F238E27FC236}">
                <a16:creationId xmlns:a16="http://schemas.microsoft.com/office/drawing/2014/main" id="{D51B12B0-C93C-470C-BBD8-868D1B180A1D}"/>
              </a:ext>
            </a:extLst>
          </p:cNvPr>
          <p:cNvSpPr/>
          <p:nvPr/>
        </p:nvSpPr>
        <p:spPr>
          <a:xfrm>
            <a:off x="6261955" y="1577634"/>
            <a:ext cx="6248400" cy="572023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17F1364-5E9D-435E-82BB-8E0FAF59B090}"/>
              </a:ext>
            </a:extLst>
          </p:cNvPr>
          <p:cNvSpPr txBox="1">
            <a:spLocks/>
          </p:cNvSpPr>
          <p:nvPr/>
        </p:nvSpPr>
        <p:spPr>
          <a:xfrm rot="21405170">
            <a:off x="-224438" y="4873092"/>
            <a:ext cx="6723877" cy="30460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7200" dirty="0">
                <a:solidFill>
                  <a:schemeClr val="bg2"/>
                </a:solidFill>
                <a:effectLst/>
                <a:latin typeface="Viner Hand ITC" panose="03070502030502020203" pitchFamily="66" charset="0"/>
                <a:ea typeface="Calibri" panose="020F0502020204030204" pitchFamily="34" charset="0"/>
              </a:rPr>
              <a:t>Visión clásica Gamificación</a:t>
            </a:r>
            <a:endParaRPr lang="es-MX" sz="287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29997" dir="5400000" sy="-100000" algn="bl"/>
              </a:effectLst>
              <a:latin typeface="Viner Hand ITC" panose="03070502030502020203" pitchFamily="66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255DA17-7671-4E91-ADD5-FDFCA7D7FCE6}"/>
              </a:ext>
            </a:extLst>
          </p:cNvPr>
          <p:cNvSpPr txBox="1"/>
          <p:nvPr/>
        </p:nvSpPr>
        <p:spPr>
          <a:xfrm>
            <a:off x="7130273" y="2692122"/>
            <a:ext cx="48301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uso de estrategias, modelos, dinámicas, mecánicas y elementos</a:t>
            </a:r>
            <a:r>
              <a:rPr lang="es-ES" sz="24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de los </a:t>
            </a:r>
            <a:r>
              <a:rPr lang="es-ES" sz="24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juegos</a:t>
            </a:r>
            <a:r>
              <a:rPr lang="es-ES" sz="24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con el propósito de transmitir mensajes o contenidos y cambiar comportamientos, a través de una experiencia lúdica que propicie la motivación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5519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0ADBE477-BF50-4843-BD3C-9C7486A2B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25CF8861-5F20-4CDB-87B4-45A8A61F4E3A}"/>
              </a:ext>
            </a:extLst>
          </p:cNvPr>
          <p:cNvSpPr/>
          <p:nvPr/>
        </p:nvSpPr>
        <p:spPr>
          <a:xfrm>
            <a:off x="3781424" y="419099"/>
            <a:ext cx="4610100" cy="459105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DCEF315-83D5-4760-8C24-B4B3589B66B0}"/>
              </a:ext>
            </a:extLst>
          </p:cNvPr>
          <p:cNvSpPr txBox="1"/>
          <p:nvPr/>
        </p:nvSpPr>
        <p:spPr>
          <a:xfrm>
            <a:off x="4397636" y="1148744"/>
            <a:ext cx="3530073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2400" b="1" i="0" u="none" strike="noStrike" dirty="0">
                <a:effectLst/>
              </a:rPr>
              <a:t>Ludificar consiste en agregar elementos divertidos a actividades cotidianas y puede usarse con objetivos de aprendizaje (</a:t>
            </a:r>
            <a:r>
              <a:rPr lang="es-ES" sz="2400" b="1" i="0" u="none" strike="noStrike" dirty="0" err="1">
                <a:effectLst/>
              </a:rPr>
              <a:t>Zichermann</a:t>
            </a:r>
            <a:r>
              <a:rPr lang="es-ES" sz="2400" b="1" i="0" u="none" strike="noStrike" dirty="0">
                <a:effectLst/>
              </a:rPr>
              <a:t> and Cunningham 2011, 5)</a:t>
            </a:r>
            <a:endParaRPr lang="es-ES" sz="2400" b="1" dirty="0">
              <a:effectLst/>
            </a:endParaRPr>
          </a:p>
          <a:p>
            <a:br>
              <a:rPr lang="es-ES" sz="3200" b="1" dirty="0"/>
            </a:br>
            <a:endParaRPr lang="es-ES" sz="32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C5028F9-6F7B-424E-A6BE-50173F455096}"/>
              </a:ext>
            </a:extLst>
          </p:cNvPr>
          <p:cNvSpPr txBox="1"/>
          <p:nvPr/>
        </p:nvSpPr>
        <p:spPr>
          <a:xfrm>
            <a:off x="1571624" y="437078"/>
            <a:ext cx="30194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effectLst/>
                <a:ea typeface="Times New Roman" panose="02020603050405020304" pitchFamily="18" charset="0"/>
              </a:rPr>
              <a:t>Extraer las mecánicas de juego lo que lo hace adictivo y experiencial</a:t>
            </a:r>
            <a:endParaRPr lang="es-ES" sz="24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F6CBFF5-5339-4220-8AB0-CB7CFCCF2531}"/>
              </a:ext>
            </a:extLst>
          </p:cNvPr>
          <p:cNvSpPr txBox="1"/>
          <p:nvPr/>
        </p:nvSpPr>
        <p:spPr>
          <a:xfrm>
            <a:off x="8748118" y="570428"/>
            <a:ext cx="3200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ea typeface="Times New Roman" panose="02020603050405020304" pitchFamily="18" charset="0"/>
              </a:rPr>
              <a:t>P</a:t>
            </a:r>
            <a:r>
              <a:rPr lang="es-ES" sz="2400" b="1" dirty="0">
                <a:effectLst/>
                <a:ea typeface="Times New Roman" panose="02020603050405020304" pitchFamily="18" charset="0"/>
              </a:rPr>
              <a:t>ermite motivar, generar concentración, fidelizar y generar otros valores positivos del juego</a:t>
            </a:r>
            <a:endParaRPr lang="es-ES" sz="24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47C6469-88CD-4F78-B527-1B4E1D1D3DFE}"/>
              </a:ext>
            </a:extLst>
          </p:cNvPr>
          <p:cNvSpPr txBox="1"/>
          <p:nvPr/>
        </p:nvSpPr>
        <p:spPr>
          <a:xfrm>
            <a:off x="6095999" y="6027003"/>
            <a:ext cx="5019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effectLst/>
                <a:ea typeface="Times New Roman" panose="02020603050405020304" pitchFamily="18" charset="0"/>
              </a:rPr>
              <a:t>Motiva e involucra digitalmente a las personas a lograr sus objetivos</a:t>
            </a:r>
            <a:endParaRPr lang="es-ES" sz="24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AC44C9-3A05-4CA8-B8C0-0A4A2D4945B5}"/>
              </a:ext>
            </a:extLst>
          </p:cNvPr>
          <p:cNvSpPr txBox="1"/>
          <p:nvPr/>
        </p:nvSpPr>
        <p:spPr>
          <a:xfrm>
            <a:off x="1383503" y="2980015"/>
            <a:ext cx="20026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ea typeface="Times New Roman" panose="02020603050405020304" pitchFamily="18" charset="0"/>
              </a:rPr>
              <a:t>U</a:t>
            </a:r>
            <a:r>
              <a:rPr lang="es-ES" sz="2400" b="1" dirty="0">
                <a:effectLst/>
                <a:ea typeface="Times New Roman" panose="02020603050405020304" pitchFamily="18" charset="0"/>
              </a:rPr>
              <a:t>so de elementos típicos del juego, como la puntuación, la competencia con otros</a:t>
            </a:r>
          </a:p>
        </p:txBody>
      </p:sp>
    </p:spTree>
    <p:extLst>
      <p:ext uri="{BB962C8B-B14F-4D97-AF65-F5344CB8AC3E}">
        <p14:creationId xmlns:p14="http://schemas.microsoft.com/office/powerpoint/2010/main" val="408456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Pizarra&#10;&#10;Descripción generada automáticamente">
            <a:extLst>
              <a:ext uri="{FF2B5EF4-FFF2-40B4-BE49-F238E27FC236}">
                <a16:creationId xmlns:a16="http://schemas.microsoft.com/office/drawing/2014/main" id="{C92062D9-2990-43F6-B0B3-FA830A2C8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inta curvada hacia arriba 6">
            <a:extLst>
              <a:ext uri="{FF2B5EF4-FFF2-40B4-BE49-F238E27FC236}">
                <a16:creationId xmlns:a16="http://schemas.microsoft.com/office/drawing/2014/main" id="{77F3F7AD-0CB6-44F9-9376-F8F87FD35F5A}"/>
              </a:ext>
            </a:extLst>
          </p:cNvPr>
          <p:cNvSpPr/>
          <p:nvPr/>
        </p:nvSpPr>
        <p:spPr>
          <a:xfrm>
            <a:off x="-721286" y="3238357"/>
            <a:ext cx="3902636" cy="3295936"/>
          </a:xfrm>
          <a:prstGeom prst="ellipseRibbon2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r>
              <a:rPr lang="es-ES" sz="2400" b="1" dirty="0">
                <a:solidFill>
                  <a:schemeClr val="tx1"/>
                </a:solidFill>
              </a:rPr>
              <a:t>Optimizar tareas en las que normalmente no existen incentivos para mejorar</a:t>
            </a:r>
            <a:endParaRPr lang="es-MX" sz="2400" b="1" dirty="0">
              <a:solidFill>
                <a:schemeClr val="tx1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3F6155-2F19-4CF6-8875-6E24DD0BAB75}"/>
              </a:ext>
            </a:extLst>
          </p:cNvPr>
          <p:cNvSpPr txBox="1">
            <a:spLocks/>
          </p:cNvSpPr>
          <p:nvPr/>
        </p:nvSpPr>
        <p:spPr>
          <a:xfrm>
            <a:off x="276218" y="495157"/>
            <a:ext cx="3902636" cy="12002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/>
                </a:effectLst>
                <a:latin typeface="Viner Hand ITC" panose="03070502030502020203" pitchFamily="66" charset="0"/>
                <a:ea typeface="Century Gothic" panose="020B0502020202020204" pitchFamily="34" charset="0"/>
                <a:cs typeface="Times New Roman" panose="02020603050405020304" pitchFamily="18" charset="0"/>
              </a:rPr>
              <a:t>ventajas</a:t>
            </a:r>
            <a:endParaRPr lang="es-MX" sz="6000" dirty="0"/>
          </a:p>
        </p:txBody>
      </p:sp>
      <p:sp>
        <p:nvSpPr>
          <p:cNvPr id="7" name="Cinta curvada hacia arriba 6">
            <a:extLst>
              <a:ext uri="{FF2B5EF4-FFF2-40B4-BE49-F238E27FC236}">
                <a16:creationId xmlns:a16="http://schemas.microsoft.com/office/drawing/2014/main" id="{44C8223E-12FB-4159-B3D3-7CF8E975D48B}"/>
              </a:ext>
            </a:extLst>
          </p:cNvPr>
          <p:cNvSpPr/>
          <p:nvPr/>
        </p:nvSpPr>
        <p:spPr>
          <a:xfrm>
            <a:off x="1845608" y="4830488"/>
            <a:ext cx="3751255" cy="2027512"/>
          </a:xfrm>
          <a:prstGeom prst="ellipseRibbon2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r>
              <a:rPr lang="es-ES" sz="2400" b="1" dirty="0">
                <a:solidFill>
                  <a:schemeClr val="tx1"/>
                </a:solidFill>
              </a:rPr>
              <a:t>Minimizar los tiempos de adopción del sistema de juego</a:t>
            </a:r>
            <a:endParaRPr lang="es-MX" sz="2400" b="1" dirty="0">
              <a:solidFill>
                <a:schemeClr val="tx1"/>
              </a:solidFill>
            </a:endParaRPr>
          </a:p>
        </p:txBody>
      </p:sp>
      <p:sp>
        <p:nvSpPr>
          <p:cNvPr id="8" name="Cinta curvada hacia arriba 7">
            <a:extLst>
              <a:ext uri="{FF2B5EF4-FFF2-40B4-BE49-F238E27FC236}">
                <a16:creationId xmlns:a16="http://schemas.microsoft.com/office/drawing/2014/main" id="{CF039763-F7BD-4F3D-BA1D-DBDFCED66672}"/>
              </a:ext>
            </a:extLst>
          </p:cNvPr>
          <p:cNvSpPr/>
          <p:nvPr/>
        </p:nvSpPr>
        <p:spPr>
          <a:xfrm>
            <a:off x="9295891" y="3333607"/>
            <a:ext cx="3617395" cy="3662447"/>
          </a:xfrm>
          <a:prstGeom prst="ellipseRibbon2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r>
              <a:rPr lang="es-ES" sz="2400" b="1" dirty="0">
                <a:solidFill>
                  <a:schemeClr val="tx1"/>
                </a:solidFill>
              </a:rPr>
              <a:t>Animar y hacer interesantes</a:t>
            </a:r>
            <a:r>
              <a:rPr lang="es-ES" sz="2400" dirty="0">
                <a:solidFill>
                  <a:schemeClr val="tx1"/>
                </a:solidFill>
              </a:rPr>
              <a:t> tareas que previamente podían resultar aburridas</a:t>
            </a:r>
            <a:endParaRPr lang="es-MX" sz="2400" dirty="0">
              <a:solidFill>
                <a:schemeClr val="tx1"/>
              </a:solidFill>
            </a:endParaRPr>
          </a:p>
        </p:txBody>
      </p:sp>
      <p:sp>
        <p:nvSpPr>
          <p:cNvPr id="9" name="Cinta curvada hacia arriba 4">
            <a:extLst>
              <a:ext uri="{FF2B5EF4-FFF2-40B4-BE49-F238E27FC236}">
                <a16:creationId xmlns:a16="http://schemas.microsoft.com/office/drawing/2014/main" id="{DF78802A-22E3-49CC-91E0-B30561FEA223}"/>
              </a:ext>
            </a:extLst>
          </p:cNvPr>
          <p:cNvSpPr/>
          <p:nvPr/>
        </p:nvSpPr>
        <p:spPr>
          <a:xfrm>
            <a:off x="6880378" y="4724400"/>
            <a:ext cx="3466014" cy="2133600"/>
          </a:xfrm>
          <a:prstGeom prst="ellipseRibbon2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r>
              <a:rPr lang="es-ES" sz="2400" b="1" dirty="0">
                <a:solidFill>
                  <a:schemeClr val="tx1"/>
                </a:solidFill>
              </a:rPr>
              <a:t>Fidelización del participante</a:t>
            </a:r>
            <a:r>
              <a:rPr lang="es-ES" sz="2400" dirty="0">
                <a:solidFill>
                  <a:schemeClr val="tx1"/>
                </a:solidFill>
              </a:rPr>
              <a:t> y atracción de nuevos usuarios</a:t>
            </a:r>
            <a:endParaRPr lang="es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74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Mapa&#10;&#10;Descripción generada automáticamente">
            <a:extLst>
              <a:ext uri="{FF2B5EF4-FFF2-40B4-BE49-F238E27FC236}">
                <a16:creationId xmlns:a16="http://schemas.microsoft.com/office/drawing/2014/main" id="{CD8986DA-5A23-4BF7-BE0B-AA69486F4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D7275EF-4738-4133-A3A9-D47C1EDE907F}"/>
              </a:ext>
            </a:extLst>
          </p:cNvPr>
          <p:cNvSpPr txBox="1"/>
          <p:nvPr/>
        </p:nvSpPr>
        <p:spPr>
          <a:xfrm>
            <a:off x="276218" y="1793448"/>
            <a:ext cx="3152782" cy="244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400" b="1" dirty="0">
                <a:solidFill>
                  <a:srgbClr val="21252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" sz="2400" b="1" dirty="0">
                <a:solidFill>
                  <a:srgbClr val="21252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one a prueba un conjunto de comportamientos coordinados que llevan a una acción de forma controlada.</a:t>
            </a:r>
            <a:endParaRPr lang="es-ES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8F5557C-A410-4B68-8D3D-7E5AD69B0238}"/>
              </a:ext>
            </a:extLst>
          </p:cNvPr>
          <p:cNvSpPr txBox="1">
            <a:spLocks/>
          </p:cNvSpPr>
          <p:nvPr/>
        </p:nvSpPr>
        <p:spPr>
          <a:xfrm>
            <a:off x="276218" y="495157"/>
            <a:ext cx="3902636" cy="12002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/>
                </a:effectLst>
                <a:latin typeface="Viner Hand ITC" panose="03070502030502020203" pitchFamily="66" charset="0"/>
                <a:ea typeface="Century Gothic" panose="020B0502020202020204" pitchFamily="34" charset="0"/>
                <a:cs typeface="Times New Roman" panose="02020603050405020304" pitchFamily="18" charset="0"/>
              </a:rPr>
              <a:t>ventajas</a:t>
            </a:r>
            <a:endParaRPr lang="es-MX" sz="6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7C0AD47-734B-4F20-B9D1-523C2BDCEB88}"/>
              </a:ext>
            </a:extLst>
          </p:cNvPr>
          <p:cNvSpPr txBox="1"/>
          <p:nvPr/>
        </p:nvSpPr>
        <p:spPr>
          <a:xfrm>
            <a:off x="841645" y="4552509"/>
            <a:ext cx="2771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212529"/>
                </a:solidFill>
                <a:ea typeface="Times New Roman" panose="02020603050405020304" pitchFamily="18" charset="0"/>
              </a:rPr>
              <a:t>P</a:t>
            </a:r>
            <a:r>
              <a:rPr lang="es-ES" sz="2400" b="1" dirty="0">
                <a:solidFill>
                  <a:srgbClr val="212529"/>
                </a:solidFill>
                <a:effectLst/>
                <a:ea typeface="Times New Roman" panose="02020603050405020304" pitchFamily="18" charset="0"/>
              </a:rPr>
              <a:t>ermite que la motivación se suscriba al aprendizaje</a:t>
            </a:r>
            <a:endParaRPr lang="es-ES" sz="2400" b="1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BD95534-99DE-495C-8E35-8D3DAA85E9C1}"/>
              </a:ext>
            </a:extLst>
          </p:cNvPr>
          <p:cNvSpPr txBox="1"/>
          <p:nvPr/>
        </p:nvSpPr>
        <p:spPr>
          <a:xfrm>
            <a:off x="8365580" y="71824"/>
            <a:ext cx="35502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ea typeface="Times New Roman" panose="02020603050405020304" pitchFamily="18" charset="0"/>
              </a:rPr>
              <a:t>P</a:t>
            </a:r>
            <a:r>
              <a:rPr lang="es-ES" sz="2400" b="1" dirty="0">
                <a:effectLst/>
                <a:ea typeface="Times New Roman" panose="02020603050405020304" pitchFamily="18" charset="0"/>
              </a:rPr>
              <a:t>one en práctica el trabajo en equipo, la visión global y holística, el pensamiento estratégico, la atención a la diversidad, la gestión de la frustración y el estrés, la creatividad</a:t>
            </a:r>
            <a:endParaRPr lang="es-ES" sz="24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30B94B3-DBFA-4160-A49B-EFC190573F47}"/>
              </a:ext>
            </a:extLst>
          </p:cNvPr>
          <p:cNvSpPr txBox="1"/>
          <p:nvPr/>
        </p:nvSpPr>
        <p:spPr>
          <a:xfrm>
            <a:off x="8013970" y="4921840"/>
            <a:ext cx="3549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212529"/>
                </a:solidFill>
                <a:effectLst/>
                <a:ea typeface="Times New Roman" panose="02020603050405020304" pitchFamily="18" charset="0"/>
              </a:rPr>
              <a:t>Utiliza </a:t>
            </a:r>
            <a:r>
              <a:rPr lang="es-ES" sz="2400" b="1" dirty="0">
                <a:solidFill>
                  <a:srgbClr val="212529"/>
                </a:solidFill>
                <a:ea typeface="Times New Roman" panose="02020603050405020304" pitchFamily="18" charset="0"/>
              </a:rPr>
              <a:t>el </a:t>
            </a:r>
            <a:r>
              <a:rPr lang="es-ES" sz="2400" b="1" dirty="0">
                <a:solidFill>
                  <a:srgbClr val="212529"/>
                </a:solidFill>
                <a:effectLst/>
                <a:ea typeface="Times New Roman" panose="02020603050405020304" pitchFamily="18" charset="0"/>
              </a:rPr>
              <a:t>juego o videojuego existente para vehicular el aprendizaje.</a:t>
            </a:r>
            <a:endParaRPr lang="es-ES" sz="24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E1C07B1-8779-4EB8-895D-8D38D7E921C7}"/>
              </a:ext>
            </a:extLst>
          </p:cNvPr>
          <p:cNvSpPr txBox="1"/>
          <p:nvPr/>
        </p:nvSpPr>
        <p:spPr>
          <a:xfrm>
            <a:off x="8451216" y="3050830"/>
            <a:ext cx="37407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212529"/>
                </a:solidFill>
                <a:effectLst/>
                <a:ea typeface="Times New Roman" panose="02020603050405020304" pitchFamily="18" charset="0"/>
              </a:rPr>
              <a:t>Al trabajar en equipo y procesar señales en tiempo real, se practica la visión global y holística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024527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sultado de imagen para gamificac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0"/>
          <a:stretch/>
        </p:blipFill>
        <p:spPr bwMode="auto">
          <a:xfrm>
            <a:off x="0" y="18154"/>
            <a:ext cx="12192000" cy="67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6571C7F-4AD6-47FB-9730-9E08D41E7C40}"/>
              </a:ext>
            </a:extLst>
          </p:cNvPr>
          <p:cNvSpPr txBox="1"/>
          <p:nvPr/>
        </p:nvSpPr>
        <p:spPr>
          <a:xfrm>
            <a:off x="-1176866" y="442787"/>
            <a:ext cx="62145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/>
                </a:effectLst>
                <a:latin typeface="Viner Hand ITC" panose="03070502030502020203" pitchFamily="66" charset="0"/>
                <a:cs typeface="Times New Roman" panose="02020603050405020304" pitchFamily="18" charset="0"/>
              </a:rPr>
              <a:t>Objetivos de  </a:t>
            </a:r>
            <a:endParaRPr lang="es-MX" sz="4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48405C1-5F92-4777-AF40-19A754792636}"/>
              </a:ext>
            </a:extLst>
          </p:cNvPr>
          <p:cNvSpPr txBox="1"/>
          <p:nvPr/>
        </p:nvSpPr>
        <p:spPr>
          <a:xfrm>
            <a:off x="596900" y="1637388"/>
            <a:ext cx="3805766" cy="145495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b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Crecimiento competencial y en habilidades</a:t>
            </a:r>
            <a:endParaRPr lang="es-ES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1B764E9-EE38-4FDC-AC1F-0C5BE67BE964}"/>
              </a:ext>
            </a:extLst>
          </p:cNvPr>
          <p:cNvSpPr txBox="1"/>
          <p:nvPr/>
        </p:nvSpPr>
        <p:spPr>
          <a:xfrm>
            <a:off x="8075080" y="1603991"/>
            <a:ext cx="3805766" cy="19159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b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 cambio de comportamiento. Todo ello gracias a una experiencia memorable.</a:t>
            </a:r>
            <a:endParaRPr lang="es-ES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325B61-ECCD-44BF-AF96-2A6E8278CCDF}"/>
              </a:ext>
            </a:extLst>
          </p:cNvPr>
          <p:cNvSpPr txBox="1"/>
          <p:nvPr/>
        </p:nvSpPr>
        <p:spPr>
          <a:xfrm>
            <a:off x="596900" y="4960263"/>
            <a:ext cx="3805766" cy="145495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b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Aprendizaje específico mediante una motivación.</a:t>
            </a:r>
            <a:endParaRPr lang="es-ES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DBAD7D-71E0-426F-B859-18C56EBF5A18}"/>
              </a:ext>
            </a:extLst>
          </p:cNvPr>
          <p:cNvSpPr txBox="1"/>
          <p:nvPr/>
        </p:nvSpPr>
        <p:spPr>
          <a:xfrm>
            <a:off x="8075080" y="3993345"/>
            <a:ext cx="3805766" cy="99392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b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Fomenta una experiencia memorable.</a:t>
            </a:r>
            <a:endParaRPr lang="es-ES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695CD7D-BF36-4093-848F-D298BF2C8F9A}"/>
              </a:ext>
            </a:extLst>
          </p:cNvPr>
          <p:cNvSpPr txBox="1"/>
          <p:nvPr/>
        </p:nvSpPr>
        <p:spPr>
          <a:xfrm>
            <a:off x="8075080" y="5310567"/>
            <a:ext cx="3805766" cy="145495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b="1" dirty="0">
                <a:solidFill>
                  <a:srgbClr val="21252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b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utonomía para que tomen sus propias decisiones. </a:t>
            </a:r>
            <a:endParaRPr lang="es-ES" sz="28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18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D70AA5FE-46AD-4687-AF09-68E1739DB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9" t="25630" r="12539" b="9314"/>
          <a:stretch/>
        </p:blipFill>
        <p:spPr bwMode="auto">
          <a:xfrm>
            <a:off x="-160420" y="0"/>
            <a:ext cx="12352420" cy="6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7927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</TotalTime>
  <Words>960</Words>
  <Application>Microsoft Office PowerPoint</Application>
  <PresentationFormat>Panorámica</PresentationFormat>
  <Paragraphs>76</Paragraphs>
  <Slides>21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Viner Hand ITC</vt:lpstr>
      <vt:lpstr>Tema de Office</vt:lpstr>
      <vt:lpstr>Diseño, Gestión y Dirección de Instituciones educativas Innovadoras Dra. Ma. Cecilia Mena Pantoja  Fernando Martínez Joshua Haase Agosto 2021  </vt:lpstr>
      <vt:lpstr>Presentación de PowerPoint</vt:lpstr>
      <vt:lpstr>Historia como herramienta en las empresas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Jacqueline lopez</dc:creator>
  <cp:lastModifiedBy>FERNANDO MARTINEZ HUERTA</cp:lastModifiedBy>
  <cp:revision>263</cp:revision>
  <dcterms:created xsi:type="dcterms:W3CDTF">2018-08-10T04:27:44Z</dcterms:created>
  <dcterms:modified xsi:type="dcterms:W3CDTF">2021-08-12T23:15:58Z</dcterms:modified>
</cp:coreProperties>
</file>